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57" r:id="rId5"/>
    <p:sldId id="263" r:id="rId6"/>
    <p:sldId id="260" r:id="rId7"/>
    <p:sldId id="262" r:id="rId8"/>
    <p:sldId id="264" r:id="rId9"/>
    <p:sldId id="261" r:id="rId10"/>
    <p:sldId id="265" r:id="rId11"/>
    <p:sldId id="266" r:id="rId12"/>
  </p:sldIdLst>
  <p:sldSz cx="12192000" cy="6858000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u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o-RO" smtClean="0"/>
              <a:t>Clic pentru editare stil titlu</a:t>
            </a:r>
            <a:endParaRPr lang="ro-RO"/>
          </a:p>
        </p:txBody>
      </p:sp>
      <p:sp>
        <p:nvSpPr>
          <p:cNvPr id="3" name="Subtitlu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o-RO" smtClean="0"/>
              <a:t>Clic pentru a edita stilul de subtitlu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54265-6A51-4ADB-8838-AA452037EC45}" type="datetimeFigureOut">
              <a:rPr lang="ro-RO" smtClean="0"/>
              <a:t>28.11.2017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2EECA-DF06-4306-8DB6-A16A9D1E19C6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7678731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Clic pentru editare stil titlu</a:t>
            </a:r>
            <a:endParaRPr lang="ro-RO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54265-6A51-4ADB-8838-AA452037EC45}" type="datetimeFigureOut">
              <a:rPr lang="ro-RO" smtClean="0"/>
              <a:t>28.11.2017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2EECA-DF06-4306-8DB6-A16A9D1E19C6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8015195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o-RO" smtClean="0"/>
              <a:t>Clic pentru editare stil titlu</a:t>
            </a:r>
            <a:endParaRPr lang="ro-RO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54265-6A51-4ADB-8838-AA452037EC45}" type="datetimeFigureOut">
              <a:rPr lang="ro-RO" smtClean="0"/>
              <a:t>28.11.2017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2EECA-DF06-4306-8DB6-A16A9D1E19C6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5679352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Clic pentru editare stil titlu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54265-6A51-4ADB-8838-AA452037EC45}" type="datetimeFigureOut">
              <a:rPr lang="ro-RO" smtClean="0"/>
              <a:t>28.11.2017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2EECA-DF06-4306-8DB6-A16A9D1E19C6}" type="slidenum">
              <a:rPr lang="ro-RO" smtClean="0"/>
              <a:t>‹#›</a:t>
            </a:fld>
            <a:endParaRPr lang="ro-RO"/>
          </a:p>
        </p:txBody>
      </p:sp>
      <p:pic>
        <p:nvPicPr>
          <p:cNvPr id="7" name="Picture 4" descr="Salvati Copiii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8667" y="101556"/>
            <a:ext cx="1929101" cy="527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Ora de net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32" y="41528"/>
            <a:ext cx="2462141" cy="467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7535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o-RO" smtClean="0"/>
              <a:t>Clic pentru editare stil titlu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54265-6A51-4ADB-8838-AA452037EC45}" type="datetimeFigureOut">
              <a:rPr lang="ro-RO" smtClean="0"/>
              <a:t>28.11.2017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2EECA-DF06-4306-8DB6-A16A9D1E19C6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4033269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Clic pentru editare stil titlu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54265-6A51-4ADB-8838-AA452037EC45}" type="datetimeFigureOut">
              <a:rPr lang="ro-RO" smtClean="0"/>
              <a:t>28.11.2017</a:t>
            </a:fld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2EECA-DF06-4306-8DB6-A16A9D1E19C6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8551316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o-RO" smtClean="0"/>
              <a:t>Clic pentru editare stil titlu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5" name="Substituent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6" name="Substituent conținut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7" name="Substituent dată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54265-6A51-4ADB-8838-AA452037EC45}" type="datetimeFigureOut">
              <a:rPr lang="ro-RO" smtClean="0"/>
              <a:t>28.11.2017</a:t>
            </a:fld>
            <a:endParaRPr lang="ro-RO"/>
          </a:p>
        </p:txBody>
      </p:sp>
      <p:sp>
        <p:nvSpPr>
          <p:cNvPr id="8" name="Substituent subsol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9" name="Substituent număr diapozitiv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2EECA-DF06-4306-8DB6-A16A9D1E19C6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8048179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Clic pentru editare stil titlu</a:t>
            </a:r>
            <a:endParaRPr lang="ro-RO"/>
          </a:p>
        </p:txBody>
      </p:sp>
      <p:sp>
        <p:nvSpPr>
          <p:cNvPr id="3" name="Substituent dată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54265-6A51-4ADB-8838-AA452037EC45}" type="datetimeFigureOut">
              <a:rPr lang="ro-RO" smtClean="0"/>
              <a:t>28.11.2017</a:t>
            </a:fld>
            <a:endParaRPr lang="ro-RO"/>
          </a:p>
        </p:txBody>
      </p:sp>
      <p:sp>
        <p:nvSpPr>
          <p:cNvPr id="4" name="Substituent subsol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5" name="Substituent număr diapozitiv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2EECA-DF06-4306-8DB6-A16A9D1E19C6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7729020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dată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54265-6A51-4ADB-8838-AA452037EC45}" type="datetimeFigureOut">
              <a:rPr lang="ro-RO" smtClean="0"/>
              <a:t>28.11.2017</a:t>
            </a:fld>
            <a:endParaRPr lang="ro-RO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2EECA-DF06-4306-8DB6-A16A9D1E19C6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993554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o-RO" smtClean="0"/>
              <a:t>Clic pentru editare stil titlu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54265-6A51-4ADB-8838-AA452037EC45}" type="datetimeFigureOut">
              <a:rPr lang="ro-RO" smtClean="0"/>
              <a:t>28.11.2017</a:t>
            </a:fld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2EECA-DF06-4306-8DB6-A16A9D1E19C6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7957897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o-RO" smtClean="0"/>
              <a:t>Clic pentru editare stil titlu</a:t>
            </a:r>
            <a:endParaRPr lang="ro-RO"/>
          </a:p>
        </p:txBody>
      </p:sp>
      <p:sp>
        <p:nvSpPr>
          <p:cNvPr id="3" name="Substituent i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o-RO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54265-6A51-4ADB-8838-AA452037EC45}" type="datetimeFigureOut">
              <a:rPr lang="ro-RO" smtClean="0"/>
              <a:t>28.11.2017</a:t>
            </a:fld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2EECA-DF06-4306-8DB6-A16A9D1E19C6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9805713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titl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o-RO" smtClean="0"/>
              <a:t>Clic pentru editare stil titlu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654265-6A51-4ADB-8838-AA452037EC45}" type="datetimeFigureOut">
              <a:rPr lang="ro-RO" smtClean="0"/>
              <a:t>28.11.2017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62EECA-DF06-4306-8DB6-A16A9D1E19C6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344627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hyperlink" Target="http://oradenet.salvaticopiii.ro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nicef.ro/wp-content/uploads/conventia.pdf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4Y69YbCZLLA" TargetMode="External"/><Relationship Id="rId2" Type="http://schemas.openxmlformats.org/officeDocument/2006/relationships/hyperlink" Target="http://oradenet.salvaticopiii.ro/docs/brosura_smartphone2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youtube.com/watch?v=sJh4rSpOx3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Ora de ne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4182" y="1225694"/>
            <a:ext cx="4924281" cy="935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Salvati Copii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5765" y="2894156"/>
            <a:ext cx="4581114" cy="1251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reptunghi 3"/>
          <p:cNvSpPr/>
          <p:nvPr/>
        </p:nvSpPr>
        <p:spPr>
          <a:xfrm>
            <a:off x="4418971" y="4878818"/>
            <a:ext cx="350236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o-RO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http://oradenet.salvaticopiii.ro/</a:t>
            </a:r>
            <a:endParaRPr lang="ro-RO" sz="2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Dreptunghi 4"/>
          <p:cNvSpPr/>
          <p:nvPr/>
        </p:nvSpPr>
        <p:spPr>
          <a:xfrm>
            <a:off x="3954634" y="5512919"/>
            <a:ext cx="4733988" cy="4680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o-RO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Nume </a:t>
            </a:r>
            <a:r>
              <a:rPr lang="ro-RO" sz="2400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faciliatator</a:t>
            </a:r>
            <a:r>
              <a:rPr lang="ro-RO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prof. </a:t>
            </a:r>
            <a:r>
              <a:rPr lang="ro-RO" sz="2400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Sofroni</a:t>
            </a:r>
            <a:r>
              <a:rPr lang="ro-RO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Iulia</a:t>
            </a:r>
            <a:endParaRPr lang="ro-RO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5668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838200" y="500062"/>
            <a:ext cx="10515600" cy="1325563"/>
          </a:xfrm>
        </p:spPr>
        <p:txBody>
          <a:bodyPr>
            <a:normAutofit/>
          </a:bodyPr>
          <a:lstStyle/>
          <a:p>
            <a:r>
              <a:rPr lang="ro-RO" sz="4000" b="1" dirty="0" smtClean="0"/>
              <a:t>Cum pot fi copiii susținuți </a:t>
            </a:r>
            <a:r>
              <a:rPr lang="ro-RO" sz="4000" b="1" dirty="0"/>
              <a:t>de adulți pentru a avea o experiență online </a:t>
            </a:r>
            <a:r>
              <a:rPr lang="ro-RO" sz="4000" b="1" dirty="0" smtClean="0"/>
              <a:t>pozitivă</a:t>
            </a:r>
            <a:r>
              <a:rPr lang="ro-RO" sz="4000" b="1" dirty="0"/>
              <a:t>?</a:t>
            </a:r>
            <a:endParaRPr lang="ro-RO" sz="4000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o-RO" dirty="0"/>
              <a:t>Într-o lume ideală noi am folosi Internetul creativ, util și sigur și adulții ne-ar ajuta să învățăm și ar lucra pentru binele nostru. Ne-ar plăcea/avem nevoie ca … </a:t>
            </a:r>
          </a:p>
          <a:p>
            <a:r>
              <a:rPr lang="ro-RO" dirty="0"/>
              <a:t>Autoritățile să .... </a:t>
            </a:r>
          </a:p>
          <a:p>
            <a:r>
              <a:rPr lang="ro-RO" dirty="0"/>
              <a:t>Părinții să ... </a:t>
            </a:r>
          </a:p>
          <a:p>
            <a:r>
              <a:rPr lang="ro-RO" dirty="0"/>
              <a:t>Profesorii să ... </a:t>
            </a:r>
          </a:p>
          <a:p>
            <a:r>
              <a:rPr lang="ro-RO" dirty="0"/>
              <a:t>Jurnaliștii să ... </a:t>
            </a:r>
          </a:p>
          <a:p>
            <a:r>
              <a:rPr lang="it-IT" dirty="0"/>
              <a:t>Companiile (care dezvoltă produse accesibile pentru copii) să ...</a:t>
            </a:r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2920622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484908" y="713799"/>
            <a:ext cx="10515600" cy="4351338"/>
          </a:xfrm>
        </p:spPr>
        <p:txBody>
          <a:bodyPr>
            <a:normAutofit/>
          </a:bodyPr>
          <a:lstStyle/>
          <a:p>
            <a:r>
              <a:rPr lang="ro-RO" sz="3600" dirty="0" smtClean="0"/>
              <a:t>Te-ai </a:t>
            </a:r>
            <a:r>
              <a:rPr lang="ro-RO" sz="3600" dirty="0" err="1" smtClean="0"/>
              <a:t>simtit</a:t>
            </a:r>
            <a:r>
              <a:rPr lang="ro-RO" sz="3600" dirty="0" smtClean="0"/>
              <a:t> in pericol pe net?</a:t>
            </a:r>
          </a:p>
          <a:p>
            <a:r>
              <a:rPr lang="ro-RO" sz="3600" dirty="0" err="1" smtClean="0"/>
              <a:t>Acceseaza</a:t>
            </a:r>
            <a:r>
              <a:rPr lang="ro-RO" sz="3600" dirty="0" smtClean="0"/>
              <a:t> </a:t>
            </a:r>
            <a:r>
              <a:rPr lang="ro-RO" sz="3600" dirty="0" smtClean="0">
                <a:hlinkClick r:id="rId2"/>
              </a:rPr>
              <a:t>http://oradenet.salvaticopiii.ro/</a:t>
            </a:r>
            <a:r>
              <a:rPr lang="ro-RO" sz="3600" dirty="0" smtClean="0"/>
              <a:t> pentru:</a:t>
            </a:r>
            <a:endParaRPr lang="ro-RO" sz="3600" dirty="0"/>
          </a:p>
        </p:txBody>
      </p:sp>
      <p:pic>
        <p:nvPicPr>
          <p:cNvPr id="4" name="Imagin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622" y="2280673"/>
            <a:ext cx="12020823" cy="2223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7375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b="1" dirty="0" smtClean="0">
                <a:solidFill>
                  <a:srgbClr val="C00000"/>
                </a:solidFill>
              </a:rPr>
              <a:t>Competențe Esențiale:</a:t>
            </a:r>
            <a:endParaRPr lang="ro-RO" dirty="0">
              <a:solidFill>
                <a:srgbClr val="C00000"/>
              </a:solidFill>
            </a:endParaRPr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599209" y="1378816"/>
            <a:ext cx="10515600" cy="4351338"/>
          </a:xfrm>
        </p:spPr>
        <p:txBody>
          <a:bodyPr>
            <a:noAutofit/>
          </a:bodyPr>
          <a:lstStyle/>
          <a:p>
            <a:pPr lvl="0"/>
            <a:r>
              <a:rPr lang="ro-RO" sz="3200" dirty="0" smtClean="0"/>
              <a:t>comunicarea </a:t>
            </a:r>
            <a:r>
              <a:rPr lang="ro-RO" sz="3200" dirty="0"/>
              <a:t>în limba maternă,</a:t>
            </a:r>
          </a:p>
          <a:p>
            <a:pPr lvl="0"/>
            <a:r>
              <a:rPr lang="ro-RO" sz="3200" dirty="0"/>
              <a:t>comunicarea într-o limbă străină,</a:t>
            </a:r>
          </a:p>
          <a:p>
            <a:pPr lvl="0"/>
            <a:r>
              <a:rPr lang="ro-RO" sz="3200" dirty="0"/>
              <a:t>abilitățile matematice și competențele de bază în materie de știință și tehnologie, </a:t>
            </a:r>
          </a:p>
          <a:p>
            <a:pPr lvl="0"/>
            <a:r>
              <a:rPr lang="ro-RO" sz="3200" dirty="0"/>
              <a:t>competențele digitale, </a:t>
            </a:r>
          </a:p>
          <a:p>
            <a:pPr lvl="0"/>
            <a:r>
              <a:rPr lang="ro-RO" sz="3200" dirty="0"/>
              <a:t>abilitatea de a învăța eficient,</a:t>
            </a:r>
          </a:p>
          <a:p>
            <a:pPr lvl="0"/>
            <a:r>
              <a:rPr lang="ro-RO" sz="3200" dirty="0"/>
              <a:t>cultura socială și civică, </a:t>
            </a:r>
          </a:p>
          <a:p>
            <a:pPr lvl="0"/>
            <a:r>
              <a:rPr lang="ro-RO" sz="3200" dirty="0"/>
              <a:t>spiritul de inițiativă și cel antreprenorial,</a:t>
            </a:r>
          </a:p>
          <a:p>
            <a:r>
              <a:rPr lang="ro-RO" sz="3200" dirty="0"/>
              <a:t>conștientizarea culturală și expresivitatea;</a:t>
            </a:r>
          </a:p>
        </p:txBody>
      </p:sp>
    </p:spTree>
    <p:extLst>
      <p:ext uri="{BB962C8B-B14F-4D97-AF65-F5344CB8AC3E}">
        <p14:creationId xmlns:p14="http://schemas.microsoft.com/office/powerpoint/2010/main" val="517795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b="1" dirty="0">
                <a:solidFill>
                  <a:srgbClr val="C00000"/>
                </a:solidFill>
              </a:rPr>
              <a:t>Competențe </a:t>
            </a:r>
            <a:r>
              <a:rPr lang="ro-RO" b="1" dirty="0" err="1">
                <a:solidFill>
                  <a:srgbClr val="C00000"/>
                </a:solidFill>
              </a:rPr>
              <a:t>Transdisciplinare</a:t>
            </a:r>
            <a:r>
              <a:rPr lang="ro-RO" b="1" dirty="0" smtClean="0">
                <a:solidFill>
                  <a:srgbClr val="C00000"/>
                </a:solidFill>
              </a:rPr>
              <a:t>:</a:t>
            </a:r>
            <a:endParaRPr lang="ro-RO" dirty="0">
              <a:solidFill>
                <a:srgbClr val="C00000"/>
              </a:solidFill>
            </a:endParaRPr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o-RO" dirty="0"/>
              <a:t>gândirea critică,</a:t>
            </a:r>
          </a:p>
          <a:p>
            <a:pPr lvl="0"/>
            <a:r>
              <a:rPr lang="ro-RO" dirty="0"/>
              <a:t>creativitatea, </a:t>
            </a:r>
          </a:p>
          <a:p>
            <a:pPr lvl="0"/>
            <a:r>
              <a:rPr lang="ro-RO" dirty="0"/>
              <a:t>inițiativa,</a:t>
            </a:r>
          </a:p>
          <a:p>
            <a:pPr lvl="0"/>
            <a:r>
              <a:rPr lang="ro-RO" dirty="0"/>
              <a:t>rezolvarea problemelor,</a:t>
            </a:r>
          </a:p>
          <a:p>
            <a:pPr lvl="0"/>
            <a:r>
              <a:rPr lang="ro-RO" dirty="0"/>
              <a:t>evaluarea corectă riscului,</a:t>
            </a:r>
          </a:p>
          <a:p>
            <a:pPr lvl="0"/>
            <a:r>
              <a:rPr lang="ro-RO" dirty="0"/>
              <a:t>luarea deciziilor potrivite,</a:t>
            </a:r>
          </a:p>
          <a:p>
            <a:pPr lvl="0"/>
            <a:r>
              <a:rPr lang="ro-RO" dirty="0"/>
              <a:t>gestionarea constructivă a emoțiilor</a:t>
            </a:r>
            <a:r>
              <a:rPr lang="ro-RO" dirty="0" smtClean="0"/>
              <a:t>.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1673658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ine 3"/>
          <p:cNvPicPr>
            <a:picLocks noChangeAspect="1"/>
          </p:cNvPicPr>
          <p:nvPr/>
        </p:nvPicPr>
        <p:blipFill rotWithShape="1">
          <a:blip r:embed="rId2"/>
          <a:srcRect t="9218"/>
          <a:stretch/>
        </p:blipFill>
        <p:spPr>
          <a:xfrm>
            <a:off x="2597727" y="301336"/>
            <a:ext cx="7700280" cy="6278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2198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“Sunt de acord/Nu sunt de acord” </a:t>
            </a:r>
            <a:r>
              <a:rPr lang="nl-NL" dirty="0"/>
              <a:t>	</a:t>
            </a:r>
            <a:endParaRPr lang="ro-RO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374074" y="1257300"/>
            <a:ext cx="11710554" cy="5486400"/>
          </a:xfrm>
        </p:spPr>
        <p:txBody>
          <a:bodyPr>
            <a:normAutofit fontScale="92500" lnSpcReduction="10000"/>
          </a:bodyPr>
          <a:lstStyle/>
          <a:p>
            <a:pPr algn="just"/>
            <a:endParaRPr lang="ro-RO" dirty="0"/>
          </a:p>
          <a:p>
            <a:pPr algn="just"/>
            <a:r>
              <a:rPr lang="ro-RO" dirty="0"/>
              <a:t>Copiii trebuie să aibă acces la Internet la fel ca și adulții </a:t>
            </a:r>
          </a:p>
          <a:p>
            <a:pPr algn="just"/>
            <a:r>
              <a:rPr lang="ro-RO" dirty="0"/>
              <a:t>Copiii trebuie să folosească Internetul la fel ca și adulții </a:t>
            </a:r>
          </a:p>
          <a:p>
            <a:pPr algn="just"/>
            <a:r>
              <a:rPr lang="ro-RO" dirty="0"/>
              <a:t>Copiii pot să învețe să folosească Internetul singuri, fără suport din partea adulților </a:t>
            </a:r>
          </a:p>
          <a:p>
            <a:pPr algn="just"/>
            <a:r>
              <a:rPr lang="ro-RO" dirty="0"/>
              <a:t>Copiii trebuie să își exprime opiniile și creațiile online, fără restricții </a:t>
            </a:r>
          </a:p>
          <a:p>
            <a:pPr algn="just"/>
            <a:r>
              <a:rPr lang="ro-RO" dirty="0"/>
              <a:t>Copiii pot să cunoască persoane noi pe Internet și să devină prieteni buni </a:t>
            </a:r>
          </a:p>
          <a:p>
            <a:pPr algn="just"/>
            <a:r>
              <a:rPr lang="ro-RO" dirty="0"/>
              <a:t>Copiii pot să rămână în legătură cu prietenii și familia prin intermediul Internetului </a:t>
            </a:r>
          </a:p>
          <a:p>
            <a:pPr algn="just"/>
            <a:r>
              <a:rPr lang="ro-RO" dirty="0"/>
              <a:t>Copiii pot folosi Internetul pentru a învăța și a se pregăti pentru școală </a:t>
            </a:r>
          </a:p>
          <a:p>
            <a:pPr algn="just"/>
            <a:r>
              <a:rPr lang="it-IT" dirty="0"/>
              <a:t>Copiii se pot juca pe Internet și pot descoperi resurse pentru pasiunile lor </a:t>
            </a:r>
          </a:p>
          <a:p>
            <a:pPr algn="just"/>
            <a:r>
              <a:rPr lang="ro-RO" dirty="0"/>
              <a:t>Copiii sunt vulnerabili atunci când sunt pe Internet </a:t>
            </a:r>
          </a:p>
          <a:p>
            <a:pPr algn="just"/>
            <a:r>
              <a:rPr lang="ro-RO" dirty="0"/>
              <a:t>Copiii au nevoie de ghidare, protecție și informare din partea adulților despre mediul online</a:t>
            </a:r>
          </a:p>
          <a:p>
            <a:pPr algn="just"/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1074117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b="1" dirty="0">
                <a:solidFill>
                  <a:srgbClr val="C00000"/>
                </a:solidFill>
              </a:rPr>
              <a:t>Drepturile și obligațiile mele online </a:t>
            </a:r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o-RO" dirty="0" smtClean="0"/>
              <a:t>Ce </a:t>
            </a:r>
            <a:r>
              <a:rPr lang="ro-RO" dirty="0"/>
              <a:t>înseamnă copil? </a:t>
            </a:r>
            <a:endParaRPr lang="ro-RO" dirty="0" smtClean="0"/>
          </a:p>
          <a:p>
            <a:pPr lvl="1"/>
            <a:r>
              <a:rPr lang="ro-RO" i="1" dirty="0">
                <a:solidFill>
                  <a:srgbClr val="C00000"/>
                </a:solidFill>
              </a:rPr>
              <a:t>Persoană cu vârsta sub 18 ani </a:t>
            </a:r>
            <a:r>
              <a:rPr lang="ro-RO" i="1" dirty="0" smtClean="0">
                <a:solidFill>
                  <a:srgbClr val="C00000"/>
                </a:solidFill>
              </a:rPr>
              <a:t>	</a:t>
            </a:r>
            <a:endParaRPr lang="ro-RO" dirty="0">
              <a:solidFill>
                <a:srgbClr val="C00000"/>
              </a:solidFill>
            </a:endParaRPr>
          </a:p>
          <a:p>
            <a:r>
              <a:rPr lang="ro-RO" dirty="0"/>
              <a:t>Care sunt câteva din drepturile copiilor? </a:t>
            </a:r>
            <a:endParaRPr lang="ro-RO" dirty="0" smtClean="0"/>
          </a:p>
          <a:p>
            <a:endParaRPr lang="ro-RO" dirty="0"/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1757274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838200" y="697634"/>
            <a:ext cx="10515600" cy="1325563"/>
          </a:xfrm>
        </p:spPr>
        <p:txBody>
          <a:bodyPr>
            <a:noAutofit/>
          </a:bodyPr>
          <a:lstStyle/>
          <a:p>
            <a:r>
              <a:rPr lang="ro-RO" sz="2800" b="1" dirty="0"/>
              <a:t>Convenția cu privire la Drepturilor Copilului simplificată și editată ca parte a raportului realizat în cadrul </a:t>
            </a:r>
            <a:r>
              <a:rPr lang="ro-RO" sz="2400" b="1" dirty="0"/>
              <a:t>proiectului</a:t>
            </a:r>
            <a:r>
              <a:rPr lang="ro-RO" sz="2800" b="1" dirty="0"/>
              <a:t> “</a:t>
            </a:r>
            <a:r>
              <a:rPr lang="ro-RO" sz="2800" b="1" dirty="0" err="1"/>
              <a:t>Growing</a:t>
            </a:r>
            <a:r>
              <a:rPr lang="ro-RO" sz="2800" b="1" dirty="0"/>
              <a:t> </a:t>
            </a:r>
            <a:r>
              <a:rPr lang="ro-RO" sz="2800" b="1" dirty="0" err="1"/>
              <a:t>Up</a:t>
            </a:r>
            <a:r>
              <a:rPr lang="ro-RO" sz="2800" b="1" dirty="0"/>
              <a:t> Digital” coordonat de </a:t>
            </a:r>
            <a:r>
              <a:rPr lang="ro-RO" sz="2800" b="1" dirty="0" err="1"/>
              <a:t>Children’s</a:t>
            </a:r>
            <a:r>
              <a:rPr lang="ro-RO" sz="2800" b="1" dirty="0"/>
              <a:t> </a:t>
            </a:r>
            <a:r>
              <a:rPr lang="ro-RO" sz="2800" b="1" dirty="0" err="1"/>
              <a:t>Commissioner</a:t>
            </a:r>
            <a:r>
              <a:rPr lang="ro-RO" sz="2800" b="1" dirty="0"/>
              <a:t> for England – publicată în ianuarie 2017. </a:t>
            </a:r>
            <a:endParaRPr lang="ro-RO" sz="2800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838200" y="2137352"/>
            <a:ext cx="10515600" cy="4351338"/>
          </a:xfrm>
        </p:spPr>
        <p:txBody>
          <a:bodyPr/>
          <a:lstStyle/>
          <a:p>
            <a:r>
              <a:rPr lang="ro-RO" dirty="0" smtClean="0"/>
              <a:t> </a:t>
            </a:r>
            <a:r>
              <a:rPr lang="ro-RO" dirty="0" err="1">
                <a:hlinkClick r:id="rId2"/>
              </a:rPr>
              <a:t>Convenţia</a:t>
            </a:r>
            <a:r>
              <a:rPr lang="ro-RO" dirty="0">
                <a:hlinkClick r:id="rId2"/>
              </a:rPr>
              <a:t> cu privire la Drepturile Copilului</a:t>
            </a:r>
            <a:r>
              <a:rPr lang="ro-RO" dirty="0"/>
              <a:t> are 42 de articole care se referă strict la drepturile copilului. Aceste articole sunt clasificate în: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o-RO" dirty="0"/>
              <a:t>drepturi de protecție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o-RO" dirty="0"/>
              <a:t>drepturi de dezvoltare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o-RO" dirty="0"/>
              <a:t>drepturi de participare</a:t>
            </a:r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2571423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838200" y="706582"/>
            <a:ext cx="10515600" cy="5470381"/>
          </a:xfrm>
        </p:spPr>
        <p:txBody>
          <a:bodyPr>
            <a:normAutofit/>
          </a:bodyPr>
          <a:lstStyle/>
          <a:p>
            <a:r>
              <a:rPr lang="ro-RO" dirty="0" smtClean="0"/>
              <a:t>Credeți </a:t>
            </a:r>
            <a:r>
              <a:rPr lang="ro-RO" dirty="0"/>
              <a:t>că aceste drepturi pe care le-am identificat împreună sunt respectate și în mediul online? În ce măsură? </a:t>
            </a:r>
          </a:p>
          <a:p>
            <a:r>
              <a:rPr lang="ro-RO" dirty="0" smtClean="0"/>
              <a:t>Alegeți </a:t>
            </a:r>
            <a:r>
              <a:rPr lang="ro-RO" dirty="0"/>
              <a:t>3 drepturi și oferiți pentru fiecare dintre ele un exemplu de situație în care sunt respectate în mediul online și, dacă e cazul, o altă situație în care sunt încălcate. </a:t>
            </a:r>
          </a:p>
          <a:p>
            <a:r>
              <a:rPr lang="ro-RO" dirty="0" smtClean="0"/>
              <a:t>Pentru </a:t>
            </a:r>
            <a:r>
              <a:rPr lang="ro-RO" dirty="0"/>
              <a:t>fiecare dintre cele 3 drepturi selectate lucrați împreună pentru a completa fraza: </a:t>
            </a:r>
          </a:p>
          <a:p>
            <a:pPr lvl="1"/>
            <a:r>
              <a:rPr lang="ro-RO" i="1" dirty="0">
                <a:solidFill>
                  <a:srgbClr val="C00000"/>
                </a:solidFill>
              </a:rPr>
              <a:t>“Pentru că respect Dreptul la ... al celorlalți utilizatori de Internet, atunci când sunt online eu am responsabilitatea să ... și asta înseamnă că ... (descrie comportamentul tău în </a:t>
            </a:r>
            <a:r>
              <a:rPr lang="ro-RO" i="1" dirty="0" err="1">
                <a:solidFill>
                  <a:srgbClr val="C00000"/>
                </a:solidFill>
              </a:rPr>
              <a:t>propozitii</a:t>
            </a:r>
            <a:r>
              <a:rPr lang="ro-RO" i="1" dirty="0">
                <a:solidFill>
                  <a:srgbClr val="C00000"/>
                </a:solidFill>
              </a:rPr>
              <a:t> afirmative)”</a:t>
            </a:r>
          </a:p>
          <a:p>
            <a:pPr lvl="1"/>
            <a:r>
              <a:rPr lang="ro-RO" dirty="0"/>
              <a:t>Exemplu: “Pentru că respect </a:t>
            </a:r>
            <a:r>
              <a:rPr lang="ro-RO" b="1" dirty="0"/>
              <a:t>Dreptul la viața privată </a:t>
            </a:r>
            <a:r>
              <a:rPr lang="ro-RO" dirty="0"/>
              <a:t>al celorlalți utilizatori de Internet, atunci când sunt online eu am responsabilitatea </a:t>
            </a:r>
            <a:r>
              <a:rPr lang="ro-RO" b="1" dirty="0"/>
              <a:t>să nu postez poze în care apar și prietenii mei </a:t>
            </a:r>
            <a:r>
              <a:rPr lang="ro-RO" dirty="0"/>
              <a:t>și asta înseamnă că </a:t>
            </a:r>
            <a:r>
              <a:rPr lang="ro-RO" b="1" dirty="0"/>
              <a:t>voi cere acordul și le voi respecta mereu decizia de a apărea sau nu în pozele pe care le fac</a:t>
            </a:r>
            <a:r>
              <a:rPr lang="ro-RO" dirty="0"/>
              <a:t>” </a:t>
            </a:r>
          </a:p>
        </p:txBody>
      </p:sp>
    </p:spTree>
    <p:extLst>
      <p:ext uri="{BB962C8B-B14F-4D97-AF65-F5344CB8AC3E}">
        <p14:creationId xmlns:p14="http://schemas.microsoft.com/office/powerpoint/2010/main" val="1164749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Imaginea ta online</a:t>
            </a:r>
            <a:endParaRPr lang="ro-RO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 smtClean="0">
                <a:hlinkClick r:id="rId2"/>
              </a:rPr>
              <a:t>http://oradenet.salvaticopiii.ro/docs/brosura_smartphone2.pdf</a:t>
            </a:r>
            <a:endParaRPr lang="ro-RO" dirty="0" smtClean="0"/>
          </a:p>
          <a:p>
            <a:r>
              <a:rPr lang="ro-RO" dirty="0" smtClean="0">
                <a:hlinkClick r:id="rId3"/>
              </a:rPr>
              <a:t>https://www.youtube.com/watch?v=4Y69YbCZLLA</a:t>
            </a:r>
            <a:endParaRPr lang="ro-RO" dirty="0" smtClean="0"/>
          </a:p>
          <a:p>
            <a:r>
              <a:rPr lang="ro-RO" dirty="0" smtClean="0">
                <a:hlinkClick r:id="rId4"/>
              </a:rPr>
              <a:t>https://www.youtube.com/watch?v=sJh4rSpOx34</a:t>
            </a:r>
            <a:endParaRPr lang="ro-RO" dirty="0" smtClean="0"/>
          </a:p>
          <a:p>
            <a:endParaRPr lang="ro-RO" dirty="0" smtClean="0"/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776792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ă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</TotalTime>
  <Words>531</Words>
  <Application>Microsoft Office PowerPoint</Application>
  <PresentationFormat>Ecran lat</PresentationFormat>
  <Paragraphs>58</Paragraphs>
  <Slides>11</Slides>
  <Notes>0</Notes>
  <HiddenSlides>0</HiddenSlides>
  <MMClips>0</MMClips>
  <ScaleCrop>false</ScaleCrop>
  <HeadingPairs>
    <vt:vector size="6" baseType="variant">
      <vt:variant>
        <vt:lpstr>Fonturi utilizate</vt:lpstr>
      </vt:variant>
      <vt:variant>
        <vt:i4>5</vt:i4>
      </vt:variant>
      <vt:variant>
        <vt:lpstr>Temă</vt:lpstr>
      </vt:variant>
      <vt:variant>
        <vt:i4>1</vt:i4>
      </vt:variant>
      <vt:variant>
        <vt:lpstr>Titluri diapozitive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Wingdings</vt:lpstr>
      <vt:lpstr>Temă Office</vt:lpstr>
      <vt:lpstr>Prezentare PowerPoint</vt:lpstr>
      <vt:lpstr>Competențe Esențiale:</vt:lpstr>
      <vt:lpstr>Competențe Transdisciplinare:</vt:lpstr>
      <vt:lpstr>Prezentare PowerPoint</vt:lpstr>
      <vt:lpstr>“Sunt de acord/Nu sunt de acord”  </vt:lpstr>
      <vt:lpstr>Drepturile și obligațiile mele online </vt:lpstr>
      <vt:lpstr>Convenția cu privire la Drepturilor Copilului simplificată și editată ca parte a raportului realizat în cadrul proiectului “Growing Up Digital” coordonat de Children’s Commissioner for England – publicată în ianuarie 2017. </vt:lpstr>
      <vt:lpstr>Prezentare PowerPoint</vt:lpstr>
      <vt:lpstr>Imaginea ta online</vt:lpstr>
      <vt:lpstr>Cum pot fi copiii susținuți de adulți pentru a avea o experiență online pozitivă?</vt:lpstr>
      <vt:lpstr>Prezentare PowerPoint</vt:lpstr>
    </vt:vector>
  </TitlesOfParts>
  <Company>Unitate Scolara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Prezentare PowerPoint</dc:title>
  <dc:creator>Iulia</dc:creator>
  <cp:lastModifiedBy>Iulia</cp:lastModifiedBy>
  <cp:revision>7</cp:revision>
  <dcterms:created xsi:type="dcterms:W3CDTF">2017-11-28T17:12:07Z</dcterms:created>
  <dcterms:modified xsi:type="dcterms:W3CDTF">2017-11-28T20:20:01Z</dcterms:modified>
</cp:coreProperties>
</file>